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29" autoAdjust="0"/>
  </p:normalViewPr>
  <p:slideViewPr>
    <p:cSldViewPr>
      <p:cViewPr varScale="1">
        <p:scale>
          <a:sx n="79" d="100"/>
          <a:sy n="79" d="100"/>
        </p:scale>
        <p:origin x="7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E9FBA-D632-4173-9F5D-22796E029251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CF9AA-F319-4071-B946-BF009CDA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59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138AE-FF33-4A94-9DA3-75F62BD8601C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4A87A-851E-4DC9-9039-F0D410FF4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6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4A87A-851E-4DC9-9039-F0D410FF49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8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0C71-CCD2-4008-85E5-C0864871658A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1FBF-24C3-4EA6-96F4-CF6C0059B3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0C71-CCD2-4008-85E5-C0864871658A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1FBF-24C3-4EA6-96F4-CF6C0059B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0C71-CCD2-4008-85E5-C0864871658A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1FBF-24C3-4EA6-96F4-CF6C0059B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0C71-CCD2-4008-85E5-C0864871658A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1FBF-24C3-4EA6-96F4-CF6C0059B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0C71-CCD2-4008-85E5-C0864871658A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1FBF-24C3-4EA6-96F4-CF6C0059B3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0C71-CCD2-4008-85E5-C0864871658A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1FBF-24C3-4EA6-96F4-CF6C0059B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0C71-CCD2-4008-85E5-C0864871658A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1FBF-24C3-4EA6-96F4-CF6C0059B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0C71-CCD2-4008-85E5-C0864871658A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1FBF-24C3-4EA6-96F4-CF6C0059B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0C71-CCD2-4008-85E5-C0864871658A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1FBF-24C3-4EA6-96F4-CF6C0059B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0C71-CCD2-4008-85E5-C0864871658A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1FBF-24C3-4EA6-96F4-CF6C0059B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0C71-CCD2-4008-85E5-C0864871658A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1FBF-24C3-4EA6-96F4-CF6C0059B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6690C71-CCD2-4008-85E5-C0864871658A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3CD1FBF-24C3-4EA6-96F4-CF6C0059B3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indtool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Goal Setting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Understanding SMART Goals</a:t>
            </a:r>
            <a:endParaRPr lang="en-US" dirty="0"/>
          </a:p>
        </p:txBody>
      </p:sp>
      <p:pic>
        <p:nvPicPr>
          <p:cNvPr id="1028" name="Picture 4" descr="C:\Users\pam.heeke\AppData\Local\Microsoft\Windows\Temporary Internet Files\Content.IE5\RJ6KDBKG\MP9004486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43" y="762000"/>
            <a:ext cx="294119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 Principles of                                                            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Clarity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Challenge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Commitment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Feedback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Task Complexity</a:t>
            </a:r>
            <a:endParaRPr lang="en-US" sz="3200" dirty="0"/>
          </a:p>
        </p:txBody>
      </p:sp>
      <p:pic>
        <p:nvPicPr>
          <p:cNvPr id="2050" name="Picture 2" descr="C:\Users\pam.heeke\AppData\Local\Microsoft\Windows\Temporary Internet Files\Content.IE5\3W641CM0\MP9003857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98" y="920262"/>
            <a:ext cx="2917902" cy="40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Vague goals have limited motivational value</a:t>
            </a:r>
          </a:p>
          <a:p>
            <a:r>
              <a:rPr lang="en-US" sz="2800" dirty="0" smtClean="0"/>
              <a:t>SMART goals ensure clarity; they are:</a:t>
            </a:r>
          </a:p>
          <a:p>
            <a:pPr lvl="1"/>
            <a:r>
              <a:rPr lang="en-US" sz="2800" dirty="0" smtClean="0"/>
              <a:t>Specific</a:t>
            </a:r>
          </a:p>
          <a:p>
            <a:pPr lvl="1"/>
            <a:r>
              <a:rPr lang="en-US" sz="2800" dirty="0" smtClean="0"/>
              <a:t>Measurable</a:t>
            </a:r>
          </a:p>
          <a:p>
            <a:pPr lvl="1"/>
            <a:r>
              <a:rPr lang="en-US" sz="2800" dirty="0" smtClean="0"/>
              <a:t>Attainable</a:t>
            </a:r>
          </a:p>
          <a:p>
            <a:pPr lvl="1"/>
            <a:r>
              <a:rPr lang="en-US" sz="2800" dirty="0" smtClean="0"/>
              <a:t>Relevant</a:t>
            </a:r>
          </a:p>
          <a:p>
            <a:pPr lvl="1"/>
            <a:r>
              <a:rPr lang="en-US" sz="2800" dirty="0" smtClean="0"/>
              <a:t>Time-bound</a:t>
            </a:r>
          </a:p>
          <a:p>
            <a:endParaRPr lang="en-US" dirty="0"/>
          </a:p>
        </p:txBody>
      </p:sp>
      <p:pic>
        <p:nvPicPr>
          <p:cNvPr id="3074" name="Picture 2" descr="C:\Users\pam.heeke\AppData\Local\Microsoft\Windows\Temporary Internet Files\Content.IE5\82XI0VLQ\MP9004221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141"/>
            <a:ext cx="4038598" cy="269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5116551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People are more motivated by goals that are challenging</a:t>
            </a:r>
          </a:p>
          <a:p>
            <a:r>
              <a:rPr lang="en-US" sz="2800" dirty="0" smtClean="0"/>
              <a:t>Accomplishing challenging goals brings a sense of achievement</a:t>
            </a:r>
          </a:p>
          <a:p>
            <a:r>
              <a:rPr lang="en-US" sz="2800" dirty="0" smtClean="0"/>
              <a:t>Challenging goals lead to results that make a difference</a:t>
            </a:r>
          </a:p>
        </p:txBody>
      </p:sp>
      <p:pic>
        <p:nvPicPr>
          <p:cNvPr id="1027" name="Picture 3" descr="C:\Users\pam.heeke\AppData\Local\Microsoft\Windows\Temporary Internet Files\Content.IE5\3W641CM0\MP9004243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26" y="12192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56388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Goals must be understood and agreed upon if they are to be effective</a:t>
            </a:r>
          </a:p>
          <a:p>
            <a:r>
              <a:rPr lang="en-US" sz="2800" dirty="0" smtClean="0"/>
              <a:t>Agreed upon goals lead to commitment</a:t>
            </a:r>
          </a:p>
          <a:p>
            <a:r>
              <a:rPr lang="en-US" sz="2800" dirty="0" smtClean="0"/>
              <a:t>The harder the goal, the more commitment required</a:t>
            </a:r>
          </a:p>
          <a:p>
            <a:r>
              <a:rPr lang="en-US" sz="2800" dirty="0" smtClean="0"/>
              <a:t>If you have an easy goal, you don’t need a lot of commitment to get it done</a:t>
            </a:r>
          </a:p>
          <a:p>
            <a:endParaRPr lang="en-US" dirty="0"/>
          </a:p>
        </p:txBody>
      </p:sp>
      <p:pic>
        <p:nvPicPr>
          <p:cNvPr id="2053" name="Picture 5" descr="C:\Users\pam.heeke\AppData\Local\Microsoft\Windows\Temporary Internet Files\Content.IE5\3W641CM0\MP90043115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02" y="685800"/>
            <a:ext cx="296889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6097116" cy="449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Feedback provides opportunities to:</a:t>
            </a:r>
          </a:p>
          <a:p>
            <a:pPr lvl="1"/>
            <a:r>
              <a:rPr lang="en-US" sz="2800" dirty="0" smtClean="0"/>
              <a:t>Clarify expectations</a:t>
            </a:r>
          </a:p>
          <a:p>
            <a:pPr lvl="1"/>
            <a:r>
              <a:rPr lang="en-US" sz="2800" dirty="0" smtClean="0"/>
              <a:t>Adjust goal difficulty</a:t>
            </a:r>
          </a:p>
          <a:p>
            <a:pPr lvl="1"/>
            <a:r>
              <a:rPr lang="en-US" sz="2800" dirty="0" smtClean="0"/>
              <a:t>Gain recognition</a:t>
            </a:r>
          </a:p>
          <a:p>
            <a:r>
              <a:rPr lang="en-US" sz="2800" dirty="0" smtClean="0"/>
              <a:t>Provide opportunities for individuals to determine for themselves how they’re doing</a:t>
            </a:r>
          </a:p>
          <a:p>
            <a:r>
              <a:rPr lang="en-US" sz="2800" dirty="0" smtClean="0"/>
              <a:t>SMART goals are Measurable, which ensures clear feedback can be provided</a:t>
            </a:r>
            <a:endParaRPr lang="en-US" sz="2800" dirty="0"/>
          </a:p>
        </p:txBody>
      </p:sp>
      <p:pic>
        <p:nvPicPr>
          <p:cNvPr id="3078" name="Picture 6" descr="C:\Users\pam.heeke\AppData\Local\Microsoft\Windows\Temporary Internet Files\Content.IE5\RJ6KDBKG\MP90040950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934" y="838200"/>
            <a:ext cx="221106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50292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 complex tasks:</a:t>
            </a:r>
          </a:p>
          <a:p>
            <a:pPr lvl="1"/>
            <a:r>
              <a:rPr lang="en-US" sz="2800" dirty="0" smtClean="0"/>
              <a:t>Give the person sufficient time to meet the goal or improve performance</a:t>
            </a:r>
          </a:p>
          <a:p>
            <a:pPr lvl="1"/>
            <a:r>
              <a:rPr lang="en-US" sz="2800" dirty="0" smtClean="0"/>
              <a:t>Provide enough time for the person to practice or learn what is expected and required for success</a:t>
            </a:r>
          </a:p>
          <a:p>
            <a:r>
              <a:rPr lang="en-US" sz="2800" dirty="0" smtClean="0"/>
              <a:t>The whole point of goal setting is to facilitate success!</a:t>
            </a:r>
          </a:p>
        </p:txBody>
      </p:sp>
      <p:pic>
        <p:nvPicPr>
          <p:cNvPr id="7170" name="Picture 2" descr="C:\Users\pam.heeke\AppData\Local\Microsoft\Windows\Temporary Internet Files\Content.IE5\RJ6KDBKG\MP9004221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50" y="1600200"/>
            <a:ext cx="32016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5943600" cy="4343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Use clear, challenging goals, and commit to achieving them</a:t>
            </a:r>
          </a:p>
          <a:p>
            <a:r>
              <a:rPr lang="en-US" sz="2800" dirty="0" smtClean="0"/>
              <a:t>Provide feedback on goal performance</a:t>
            </a:r>
          </a:p>
          <a:p>
            <a:r>
              <a:rPr lang="en-US" sz="2800" dirty="0" smtClean="0"/>
              <a:t>Consider the complexity of the task</a:t>
            </a:r>
          </a:p>
          <a:p>
            <a:r>
              <a:rPr lang="en-US" sz="2800" dirty="0" smtClean="0"/>
              <a:t>Remember: </a:t>
            </a:r>
            <a:r>
              <a:rPr lang="en-US" sz="2800" dirty="0"/>
              <a:t>The </a:t>
            </a:r>
            <a:r>
              <a:rPr lang="en-US" sz="2800" dirty="0" smtClean="0"/>
              <a:t>point </a:t>
            </a:r>
            <a:r>
              <a:rPr lang="en-US" sz="2800" dirty="0"/>
              <a:t>of goal setting is to facilitate success</a:t>
            </a:r>
            <a:r>
              <a:rPr lang="en-US" sz="2800" dirty="0" smtClean="0"/>
              <a:t>!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1800" i="1" dirty="0" smtClean="0"/>
              <a:t>Source: Locke’s Goal Setting Theory: Understanding                                   SMART Goal Setting - </a:t>
            </a:r>
            <a:r>
              <a:rPr lang="en-US" sz="1800" i="1" dirty="0" smtClean="0">
                <a:hlinkClick r:id="rId2"/>
              </a:rPr>
              <a:t>www.mindtools.com</a:t>
            </a:r>
            <a:endParaRPr lang="en-US" sz="1800" i="1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194" name="Picture 2" descr="C:\Users\pam.heeke\AppData\Local\Microsoft\Windows\Temporary Internet Files\Content.IE5\82XI0VLQ\MP9004141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33379"/>
            <a:ext cx="2904893" cy="251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83</TotalTime>
  <Words>241</Words>
  <Application>Microsoft Office PowerPoint</Application>
  <PresentationFormat>On-screen Show (4:3)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Impact</vt:lpstr>
      <vt:lpstr>Times New Roman</vt:lpstr>
      <vt:lpstr>NewsPrint</vt:lpstr>
      <vt:lpstr>Goal Setting</vt:lpstr>
      <vt:lpstr>Five Principles of                                                             Goal Setting</vt:lpstr>
      <vt:lpstr>Clarity</vt:lpstr>
      <vt:lpstr>Challenge</vt:lpstr>
      <vt:lpstr>Commitment</vt:lpstr>
      <vt:lpstr>Feedback</vt:lpstr>
      <vt:lpstr>Task Complexity</vt:lpstr>
      <vt:lpstr>Summary</vt:lpstr>
    </vt:vector>
  </TitlesOfParts>
  <Company>Bellevue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Setting</dc:title>
  <dc:creator>Pam Heeke</dc:creator>
  <cp:lastModifiedBy>Pam Heeke</cp:lastModifiedBy>
  <cp:revision>25</cp:revision>
  <cp:lastPrinted>2014-01-29T01:43:33Z</cp:lastPrinted>
  <dcterms:created xsi:type="dcterms:W3CDTF">2014-01-28T20:07:27Z</dcterms:created>
  <dcterms:modified xsi:type="dcterms:W3CDTF">2014-01-31T18:21:48Z</dcterms:modified>
</cp:coreProperties>
</file>