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7" r:id="rId2"/>
    <p:sldId id="263" r:id="rId3"/>
    <p:sldId id="299" r:id="rId4"/>
    <p:sldId id="269" r:id="rId5"/>
    <p:sldId id="300" r:id="rId6"/>
    <p:sldId id="275" r:id="rId7"/>
    <p:sldId id="301" r:id="rId8"/>
    <p:sldId id="280" r:id="rId9"/>
    <p:sldId id="302" r:id="rId10"/>
    <p:sldId id="285" r:id="rId11"/>
    <p:sldId id="303" r:id="rId12"/>
    <p:sldId id="290" r:id="rId13"/>
    <p:sldId id="304" r:id="rId14"/>
    <p:sldId id="296" r:id="rId15"/>
    <p:sldId id="305" r:id="rId16"/>
    <p:sldId id="306" r:id="rId17"/>
    <p:sldId id="307" r:id="rId18"/>
    <p:sldId id="311" r:id="rId19"/>
    <p:sldId id="308" r:id="rId20"/>
    <p:sldId id="309" r:id="rId21"/>
    <p:sldId id="310" r:id="rId22"/>
    <p:sldId id="314" r:id="rId23"/>
    <p:sldId id="313" r:id="rId24"/>
    <p:sldId id="312" r:id="rId25"/>
    <p:sldId id="31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6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>
        <c:manualLayout>
          <c:layoutTarget val="inner"/>
          <c:xMode val="edge"/>
          <c:yMode val="edge"/>
          <c:x val="0.47264747375328087"/>
          <c:y val="0.05"/>
          <c:w val="0.46642552493438333"/>
          <c:h val="0.81038804133858289"/>
        </c:manualLayout>
      </c:layout>
      <c:bar3DChart>
        <c:barDir val="bar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Other</c:v>
                </c:pt>
                <c:pt idx="1">
                  <c:v>As many pages as it takes to convey information</c:v>
                </c:pt>
                <c:pt idx="2">
                  <c:v>One Page</c:v>
                </c:pt>
                <c:pt idx="3">
                  <c:v>Two Pages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91</c:v>
                </c:pt>
                <c:pt idx="1">
                  <c:v>291</c:v>
                </c:pt>
                <c:pt idx="2">
                  <c:v>192</c:v>
                </c:pt>
                <c:pt idx="3">
                  <c:v>754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Other</c:v>
                </c:pt>
                <c:pt idx="1">
                  <c:v>As many pages as it takes to convey information</c:v>
                </c:pt>
                <c:pt idx="2">
                  <c:v>One Page</c:v>
                </c:pt>
                <c:pt idx="3">
                  <c:v>Two Pages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Other</c:v>
                </c:pt>
                <c:pt idx="1">
                  <c:v>As many pages as it takes to convey information</c:v>
                </c:pt>
                <c:pt idx="2">
                  <c:v>One Page</c:v>
                </c:pt>
                <c:pt idx="3">
                  <c:v>Two Pages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shape val="box"/>
        <c:axId val="125676544"/>
        <c:axId val="128878080"/>
        <c:axId val="0"/>
      </c:bar3DChart>
      <c:catAx>
        <c:axId val="125676544"/>
        <c:scaling>
          <c:orientation val="minMax"/>
        </c:scaling>
        <c:axPos val="l"/>
        <c:tickLblPos val="nextTo"/>
        <c:crossAx val="128878080"/>
        <c:crosses val="autoZero"/>
        <c:auto val="1"/>
        <c:lblAlgn val="ctr"/>
        <c:lblOffset val="100"/>
      </c:catAx>
      <c:valAx>
        <c:axId val="128878080"/>
        <c:scaling>
          <c:orientation val="minMax"/>
        </c:scaling>
        <c:axPos val="b"/>
        <c:majorGridlines/>
        <c:numFmt formatCode="General" sourceLinked="1"/>
        <c:tickLblPos val="nextTo"/>
        <c:crossAx val="12567654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30C2D1-15E9-457C-9179-79C254AD62BE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4F003-52BD-4497-879F-F7BEF671CA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47F99-227E-4905-AADC-54DF365E1BD2}" type="datetimeFigureOut">
              <a:rPr lang="en-US" smtClean="0"/>
              <a:pPr/>
              <a:t>8/11/2011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F84FD-7AD7-4D07-A098-E8D045244B9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1752600"/>
            <a:ext cx="36457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Employment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HIT Recruitment and </a:t>
            </a:r>
            <a:r>
              <a:rPr lang="en-US" b="1" dirty="0" smtClean="0"/>
              <a:t>Placement</a:t>
            </a:r>
            <a:r>
              <a:rPr lang="en-US" dirty="0" smtClean="0"/>
              <a:t> Coordinator</a:t>
            </a:r>
          </a:p>
          <a:p>
            <a:pPr lvl="1"/>
            <a:r>
              <a:rPr lang="en-US" dirty="0" smtClean="0"/>
              <a:t>Networking</a:t>
            </a:r>
          </a:p>
          <a:p>
            <a:pPr lvl="1"/>
            <a:r>
              <a:rPr lang="en-US" dirty="0" smtClean="0"/>
              <a:t>Relationship building</a:t>
            </a:r>
          </a:p>
          <a:p>
            <a:r>
              <a:rPr lang="en-US" dirty="0" smtClean="0"/>
              <a:t>Focus on incumbent workers</a:t>
            </a:r>
          </a:p>
          <a:p>
            <a:r>
              <a:rPr lang="en-US" dirty="0" smtClean="0"/>
              <a:t>Job Service</a:t>
            </a:r>
          </a:p>
          <a:p>
            <a:pPr lvl="1"/>
            <a:r>
              <a:rPr lang="en-US" dirty="0" smtClean="0"/>
              <a:t>WIA approved</a:t>
            </a:r>
            <a:endParaRPr lang="en-US" dirty="0"/>
          </a:p>
          <a:p>
            <a:r>
              <a:rPr lang="en-US" dirty="0" smtClean="0"/>
              <a:t>Campus Career Services Offices</a:t>
            </a:r>
          </a:p>
          <a:p>
            <a:pPr lvl="1"/>
            <a:r>
              <a:rPr lang="en-US" smtClean="0"/>
              <a:t>Job </a:t>
            </a:r>
            <a:r>
              <a:rPr lang="en-US" dirty="0" smtClean="0"/>
              <a:t>board</a:t>
            </a:r>
          </a:p>
          <a:p>
            <a:pPr lvl="1"/>
            <a:r>
              <a:rPr lang="en-US" dirty="0" smtClean="0"/>
              <a:t>Assistance with job-seeking skills</a:t>
            </a:r>
          </a:p>
          <a:p>
            <a:pPr lvl="2"/>
            <a:r>
              <a:rPr lang="en-US" dirty="0" smtClean="0"/>
              <a:t>Resumes</a:t>
            </a:r>
          </a:p>
          <a:p>
            <a:pPr lvl="2"/>
            <a:r>
              <a:rPr lang="en-US" dirty="0" smtClean="0"/>
              <a:t>Interviews</a:t>
            </a:r>
          </a:p>
        </p:txBody>
      </p:sp>
    </p:spTree>
    <p:extLst>
      <p:ext uri="{BB962C8B-B14F-4D97-AF65-F5344CB8AC3E}">
        <p14:creationId xmlns="" xmlns:p14="http://schemas.microsoft.com/office/powerpoint/2010/main" val="1430722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438400"/>
            <a:ext cx="456381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/>
            <a:r>
              <a:rPr lang="en-US" dirty="0" smtClean="0"/>
              <a:t>EMPLOYMENT SUPPORT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8523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Working with  and requesting that each unemployed student register with REACH of ND/MN to try to obtain practicum opportunities.  In addition</a:t>
            </a:r>
            <a:r>
              <a:rPr lang="en-US" sz="1550" b="0" dirty="0"/>
              <a:t>, </a:t>
            </a:r>
            <a:r>
              <a:rPr lang="en-US" sz="1550" b="0" dirty="0" smtClean="0"/>
              <a:t>we are working </a:t>
            </a:r>
            <a:r>
              <a:rPr lang="en-US" sz="1550" b="0" dirty="0"/>
              <a:t>directly with </a:t>
            </a:r>
            <a:r>
              <a:rPr lang="en-US" sz="1550" b="0" dirty="0" smtClean="0"/>
              <a:t>the ND </a:t>
            </a:r>
            <a:r>
              <a:rPr lang="en-US" sz="1550" b="0" dirty="0"/>
              <a:t>REACH Regional Coordinator as well </a:t>
            </a:r>
            <a:r>
              <a:rPr lang="en-US" sz="1550" b="0" dirty="0" smtClean="0"/>
              <a:t>as with the </a:t>
            </a:r>
            <a:r>
              <a:rPr lang="en-US" sz="1550" b="0" dirty="0"/>
              <a:t>ND HIT Reach Consultant to provide internships throughout the state of </a:t>
            </a:r>
            <a:r>
              <a:rPr lang="en-US" sz="1550" b="0" dirty="0" smtClean="0"/>
              <a:t>North Dakota.</a:t>
            </a:r>
          </a:p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Contacting facilities across the state of North Dakota to try to provide internships for </a:t>
            </a:r>
            <a:r>
              <a:rPr lang="en-US" sz="1550" b="0" smtClean="0"/>
              <a:t>our students.</a:t>
            </a:r>
            <a:endParaRPr lang="en-US" sz="1550" b="0" dirty="0"/>
          </a:p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Working with members of our  Health IT advisory board to provide internships throughout the state of North Dakota.</a:t>
            </a:r>
          </a:p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Continually  searching out and e-mailing job announcements to our unemployed students to encourage them to apply for employment opportunities related to Health IT.  </a:t>
            </a:r>
          </a:p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Have encouraged our students to post their resumes on the HIMSS Job Mine web site.</a:t>
            </a:r>
          </a:p>
          <a:p>
            <a:pPr>
              <a:buFont typeface="Arial" pitchFamily="34" charset="0"/>
              <a:buChar char="•"/>
            </a:pPr>
            <a:r>
              <a:rPr lang="en-US" sz="1550" b="0" dirty="0" smtClean="0"/>
              <a:t>Plan to visit with our campus Placement Coordinator regarding employment opportunities when she returns to contract status this fall.</a:t>
            </a:r>
          </a:p>
          <a:p>
            <a:pPr marL="0" indent="0"/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388068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981200"/>
            <a:ext cx="4773201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Montana Tech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Montana Tech has a high placement rate with Health Care Informatics graduates and certificate completers.  The Regional Extension Center (REC) is hiring graduates and completers who are able to travel throughout Montana and Wyoming.</a:t>
            </a:r>
          </a:p>
          <a:p>
            <a:pPr marL="0" indent="0">
              <a:buNone/>
            </a:pPr>
            <a:r>
              <a:rPr lang="en-US" dirty="0" smtClean="0"/>
              <a:t>The current strategy is to focus on incumbent workers in organizations that are in the process of or getting ready to implement electronic health record systems. 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800"/>
            <a:ext cx="1000125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4465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743200"/>
            <a:ext cx="4902518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en-US" sz="3200" b="1" dirty="0"/>
              <a:t>Employment </a:t>
            </a:r>
            <a:r>
              <a:rPr lang="en-US" sz="3200" b="1" dirty="0" smtClean="0"/>
              <a:t>Support </a:t>
            </a:r>
            <a:br>
              <a:rPr lang="en-US" sz="3200" b="1" dirty="0" smtClean="0"/>
            </a:br>
            <a:r>
              <a:rPr lang="en-US" sz="3200" b="1" dirty="0" smtClean="0"/>
              <a:t>Strategy </a:t>
            </a:r>
            <a:r>
              <a:rPr lang="en-US" sz="3200" b="1" dirty="0"/>
              <a:t>for ONC </a:t>
            </a:r>
            <a:r>
              <a:rPr lang="en-US" sz="3200" b="1" dirty="0" smtClean="0"/>
              <a:t>Learners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1000" y="2057400"/>
            <a:ext cx="8458200" cy="40010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+mn-lt"/>
                <a:cs typeface="+mn-cs"/>
              </a:rPr>
              <a:t>Promoting jobs and job links on our LinkedIn EMR Programs Students and Alumni Group site and the Idaho Dept. of Labor LinkedIn site.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Presentations made to the Idaho Health IT Forum which consists of representatives from all major healthcare facilities and associations throughout the state of Idaho</a:t>
            </a:r>
            <a:r>
              <a:rPr lang="en-US" sz="2000" dirty="0" smtClean="0">
                <a:latin typeface="+mn-lt"/>
                <a:cs typeface="+mn-cs"/>
              </a:rPr>
              <a:t>. 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+mn-lt"/>
                <a:cs typeface="+mn-cs"/>
              </a:rPr>
              <a:t>Students </a:t>
            </a:r>
            <a:r>
              <a:rPr lang="en-US" sz="2000" dirty="0">
                <a:latin typeface="+mn-lt"/>
                <a:cs typeface="+mn-cs"/>
              </a:rPr>
              <a:t>are encouraged to post their resumes on HIT Job Board</a:t>
            </a:r>
            <a:r>
              <a:rPr lang="en-US" sz="2000" dirty="0" smtClean="0">
                <a:latin typeface="+mn-lt"/>
                <a:cs typeface="+mn-cs"/>
              </a:rPr>
              <a:t>.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cs typeface="+mn-cs"/>
              </a:rPr>
              <a:t>Approximately 77% of students are incumbent healthcare workers.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000">
                <a:latin typeface="+mn-lt"/>
                <a:cs typeface="+mn-cs"/>
              </a:rPr>
              <a:t>We </a:t>
            </a:r>
            <a:r>
              <a:rPr lang="en-US" sz="2000" smtClean="0">
                <a:latin typeface="+mn-lt"/>
                <a:cs typeface="+mn-cs"/>
              </a:rPr>
              <a:t>continue </a:t>
            </a:r>
            <a:r>
              <a:rPr lang="en-US" sz="2000" dirty="0">
                <a:latin typeface="+mn-lt"/>
                <a:cs typeface="+mn-cs"/>
              </a:rPr>
              <a:t>to assist program completers with job placement as opportunities arise.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dirty="0"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CC_bl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2254250"/>
            <a:ext cx="5013960" cy="20891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Employment Support Strategies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Grant partnered with Employment Support Teams at two locations to provide suite of services.  </a:t>
            </a:r>
          </a:p>
          <a:p>
            <a:pPr marL="0" indent="0">
              <a:buNone/>
            </a:pPr>
            <a:r>
              <a:rPr lang="en-US" dirty="0" smtClean="0"/>
              <a:t>Candidates:</a:t>
            </a:r>
          </a:p>
          <a:p>
            <a:r>
              <a:rPr lang="en-US" dirty="0" smtClean="0"/>
              <a:t>Create/Improve Resume &amp; On-line reputation</a:t>
            </a:r>
          </a:p>
          <a:p>
            <a:r>
              <a:rPr lang="en-US" dirty="0" smtClean="0"/>
              <a:t>Join:</a:t>
            </a:r>
          </a:p>
          <a:p>
            <a:pPr lvl="1"/>
            <a:r>
              <a:rPr lang="en-US" dirty="0" smtClean="0"/>
              <a:t> HIMSS </a:t>
            </a:r>
          </a:p>
          <a:p>
            <a:pPr lvl="1"/>
            <a:r>
              <a:rPr lang="en-US" dirty="0" smtClean="0"/>
              <a:t>Daily PCC Job Listing (IT and HIT) </a:t>
            </a:r>
          </a:p>
          <a:p>
            <a:pPr lvl="1"/>
            <a:r>
              <a:rPr lang="en-US" dirty="0" smtClean="0"/>
              <a:t>Weekly HIT Job Club  </a:t>
            </a:r>
          </a:p>
          <a:p>
            <a:r>
              <a:rPr lang="en-US" dirty="0" smtClean="0"/>
              <a:t>Attend Monthly Employer Networking Events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99089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362200"/>
            <a:ext cx="5249329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Employment Strategies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Statewide Placement Coordinator</a:t>
            </a:r>
          </a:p>
          <a:p>
            <a:pPr eaLnBrk="1" hangingPunct="1"/>
            <a:r>
              <a:rPr lang="en-US" smtClean="0"/>
              <a:t>Services to all college HIT graduates include: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mtClean="0"/>
              <a:t>Conduct regional networking events and job search seminars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mtClean="0"/>
              <a:t>Send email blasts on HIT jobs and upcoming events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mtClean="0"/>
              <a:t>Training on social media sites and job searches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mtClean="0"/>
              <a:t>Identify internship opportunities</a:t>
            </a:r>
          </a:p>
          <a:p>
            <a:pPr lvl="1" eaLnBrk="1" hangingPunct="1">
              <a:buFont typeface="Wingdings" pitchFamily="2" charset="2"/>
              <a:buChar char="v"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2743200"/>
            <a:ext cx="3666149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SectionSli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6"/>
          <p:cNvSpPr txBox="1">
            <a:spLocks noChangeArrowheads="1"/>
          </p:cNvSpPr>
          <p:nvPr/>
        </p:nvSpPr>
        <p:spPr bwMode="auto">
          <a:xfrm>
            <a:off x="609600" y="457200"/>
            <a:ext cx="7848600" cy="886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latin typeface="Georgia" pitchFamily="18" charset="0"/>
              </a:rPr>
              <a:t>Employment Support Strategy</a:t>
            </a:r>
          </a:p>
          <a:p>
            <a:endParaRPr lang="en-US" sz="100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000">
                <a:latin typeface="Georgia" pitchFamily="18" charset="0"/>
              </a:rPr>
              <a:t>  </a:t>
            </a:r>
            <a:r>
              <a:rPr lang="en-US">
                <a:latin typeface="Georgia" pitchFamily="18" charset="0"/>
              </a:rPr>
              <a:t>Personalized and group assistance from Recruitment/ Employment Specialist, including Resume Writing, Job Leads, Mock Interviews</a:t>
            </a:r>
          </a:p>
          <a:p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Employment Resource Manual / Resume E-Book</a:t>
            </a:r>
          </a:p>
          <a:p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Placement in Internships/ Job Shadows, partnered with REC</a:t>
            </a:r>
          </a:p>
          <a:p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E-Mail Support Program, updating job openings</a:t>
            </a:r>
          </a:p>
          <a:p>
            <a:pPr>
              <a:buFont typeface="Wingdings" pitchFamily="2" charset="2"/>
              <a:buChar char="§"/>
            </a:pPr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Contact Information for HR Departments</a:t>
            </a:r>
          </a:p>
          <a:p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Connection to Linked In via SLCC, NWIT</a:t>
            </a:r>
          </a:p>
          <a:p>
            <a:endParaRPr lang="en-US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>
                <a:latin typeface="Georgia" pitchFamily="18" charset="0"/>
              </a:rPr>
              <a:t>  Access to existing SLCC Student Employment Services, including  Job Skills Workshops and Resume Writing</a:t>
            </a:r>
          </a:p>
          <a:p>
            <a:endParaRPr lang="en-US">
              <a:latin typeface="Georgia" pitchFamily="18" charset="0"/>
            </a:endParaRPr>
          </a:p>
          <a:p>
            <a:r>
              <a:rPr lang="en-US">
                <a:latin typeface="Georgia" pitchFamily="18" charset="0"/>
              </a:rPr>
              <a:t> </a:t>
            </a:r>
          </a:p>
          <a:p>
            <a:r>
              <a:rPr lang="en-US" sz="4000">
                <a:latin typeface="Georgia" pitchFamily="18" charset="0"/>
              </a:rPr>
              <a:t> </a:t>
            </a:r>
          </a:p>
          <a:p>
            <a:endParaRPr lang="en-US" sz="2000">
              <a:latin typeface="Georgia" pitchFamily="18" charset="0"/>
            </a:endParaRPr>
          </a:p>
          <a:p>
            <a:endParaRPr lang="en-US" sz="2000">
              <a:latin typeface="Georgia" pitchFamily="18" charset="0"/>
            </a:endParaRPr>
          </a:p>
          <a:p>
            <a:r>
              <a:rPr lang="en-US" sz="4400">
                <a:latin typeface="Georgia" pitchFamily="18" charset="0"/>
              </a:rPr>
              <a:t> </a:t>
            </a:r>
          </a:p>
          <a:p>
            <a:endParaRPr lang="en-US" sz="4400">
              <a:latin typeface="Georgia" pitchFamily="18" charset="0"/>
            </a:endParaRPr>
          </a:p>
          <a:p>
            <a:endParaRPr lang="en-US" sz="440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lor BC Vertical Logo -  PNG file forma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4720" y="1863849"/>
            <a:ext cx="3654559" cy="313030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/>
          <a:p>
            <a:r>
              <a:rPr lang="en-US" b="1" dirty="0" smtClean="0">
                <a:latin typeface="Calibri" pitchFamily="34" charset="0"/>
              </a:rPr>
              <a:t>Employment Support Strategies</a:t>
            </a:r>
            <a:endParaRPr lang="en-US" b="1" dirty="0"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874837"/>
            <a:ext cx="8229600" cy="4525963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Calibri" pitchFamily="34" charset="0"/>
              </a:rPr>
              <a:t>Resume development</a:t>
            </a:r>
          </a:p>
          <a:p>
            <a:r>
              <a:rPr lang="en-US" sz="3000" b="1" dirty="0" smtClean="0">
                <a:latin typeface="Calibri" pitchFamily="34" charset="0"/>
              </a:rPr>
              <a:t>LinkedIn consultations</a:t>
            </a:r>
          </a:p>
          <a:p>
            <a:r>
              <a:rPr lang="en-US" sz="3000" b="1" dirty="0" smtClean="0">
                <a:latin typeface="Calibri" pitchFamily="34" charset="0"/>
              </a:rPr>
              <a:t>Workshops (resume, LinkedIn, networking, social media, interviewing)</a:t>
            </a:r>
          </a:p>
          <a:p>
            <a:r>
              <a:rPr lang="en-US" sz="3000" b="1" dirty="0" smtClean="0">
                <a:latin typeface="Calibri" pitchFamily="34" charset="0"/>
              </a:rPr>
              <a:t>Networking events (HIMSS, CHITA, etc.)</a:t>
            </a:r>
          </a:p>
          <a:p>
            <a:r>
              <a:rPr lang="en-US" sz="3000" b="1" dirty="0" smtClean="0">
                <a:latin typeface="Calibri" pitchFamily="34" charset="0"/>
              </a:rPr>
              <a:t>Internships for clinical and EMR experience</a:t>
            </a:r>
            <a:endParaRPr lang="en-US" sz="30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Resumes, </a:t>
            </a:r>
            <a:r>
              <a:rPr lang="en-US" dirty="0" err="1" smtClean="0"/>
              <a:t>Linkedin</a:t>
            </a:r>
            <a:r>
              <a:rPr lang="en-US" dirty="0" smtClean="0"/>
              <a:t> and Twitter Oh my!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Job Search Workshop for HIT</a:t>
            </a:r>
          </a:p>
          <a:p>
            <a:r>
              <a:rPr lang="en-US" dirty="0" smtClean="0"/>
              <a:t>By : Yvette Herrera-Greer, PHR</a:t>
            </a:r>
          </a:p>
          <a:p>
            <a:r>
              <a:rPr lang="en-US" dirty="0" smtClean="0"/>
              <a:t>Health IT Talent Specialist</a:t>
            </a:r>
          </a:p>
          <a:p>
            <a:r>
              <a:rPr lang="en-US" dirty="0" smtClean="0"/>
              <a:t>Health IT Consortium at Bellevue College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grad 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do I start?</a:t>
            </a:r>
          </a:p>
          <a:p>
            <a:pPr lvl="1"/>
            <a:r>
              <a:rPr lang="en-US" dirty="0" smtClean="0"/>
              <a:t>Look at indeed.com </a:t>
            </a:r>
          </a:p>
          <a:p>
            <a:pPr lvl="2"/>
            <a:r>
              <a:rPr lang="en-US" dirty="0" smtClean="0"/>
              <a:t>Plug in keywords – EMR, health IT, etc.</a:t>
            </a:r>
          </a:p>
          <a:p>
            <a:pPr lvl="2"/>
            <a:r>
              <a:rPr lang="en-US" dirty="0" smtClean="0"/>
              <a:t>Is this something you want to do everyday?  How can you use your skills now to do that?  Who is in that industry now?</a:t>
            </a:r>
          </a:p>
          <a:p>
            <a:pPr lvl="1"/>
            <a:r>
              <a:rPr lang="en-US" dirty="0" smtClean="0"/>
              <a:t>Look at </a:t>
            </a:r>
            <a:r>
              <a:rPr lang="en-US" dirty="0" err="1" smtClean="0"/>
              <a:t>linkedin</a:t>
            </a:r>
            <a:r>
              <a:rPr lang="en-US" dirty="0" smtClean="0"/>
              <a:t> – research tool</a:t>
            </a:r>
          </a:p>
          <a:p>
            <a:pPr lvl="2"/>
            <a:r>
              <a:rPr lang="en-US" dirty="0" smtClean="0"/>
              <a:t>Read up on current people in the industry – what do they say about what they do.</a:t>
            </a:r>
          </a:p>
          <a:p>
            <a:pPr lvl="1"/>
            <a:endParaRPr lang="en-US" dirty="0"/>
          </a:p>
        </p:txBody>
      </p:sp>
      <p:pic>
        <p:nvPicPr>
          <p:cNvPr id="3075" name="Picture 3" descr="C:\Documents and Settings\y.herrera-greer\Local Settings\Temporary Internet Files\Content.IE5\R32IKMXE\MC91021752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1295400"/>
            <a:ext cx="1826971" cy="15773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401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Many roads </a:t>
            </a:r>
            <a:r>
              <a:rPr lang="en-US" dirty="0" smtClean="0"/>
              <a:t>can lead to </a:t>
            </a:r>
            <a:r>
              <a:rPr lang="en-US" dirty="0" smtClean="0"/>
              <a:t>a job </a:t>
            </a:r>
            <a:r>
              <a:rPr lang="en-US" dirty="0" smtClean="0"/>
              <a:t>(take them all)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8229600" cy="4525963"/>
          </a:xfrm>
        </p:spPr>
        <p:txBody>
          <a:bodyPr>
            <a:normAutofit/>
          </a:bodyPr>
          <a:lstStyle/>
          <a:p>
            <a:pPr lvl="1"/>
            <a:r>
              <a:rPr lang="en-US" dirty="0" smtClean="0"/>
              <a:t>Optimizing </a:t>
            </a:r>
            <a:r>
              <a:rPr lang="en-US" dirty="0" err="1" smtClean="0"/>
              <a:t>Linkedin</a:t>
            </a:r>
            <a:r>
              <a:rPr lang="en-US" dirty="0" smtClean="0"/>
              <a:t> </a:t>
            </a:r>
          </a:p>
          <a:p>
            <a:pPr lvl="2"/>
            <a:r>
              <a:rPr lang="en-US" dirty="0" smtClean="0"/>
              <a:t>Profiles + keywords =  being found</a:t>
            </a:r>
          </a:p>
          <a:p>
            <a:pPr lvl="2"/>
            <a:r>
              <a:rPr lang="en-US" dirty="0" smtClean="0"/>
              <a:t>NW group tap into the members of this group or other groups that are Health IT or EMR related</a:t>
            </a:r>
          </a:p>
          <a:p>
            <a:pPr lvl="2"/>
            <a:r>
              <a:rPr lang="en-US" dirty="0" smtClean="0"/>
              <a:t>Research – jobs, companies, who works there now and their background</a:t>
            </a:r>
            <a:endParaRPr lang="en-US" dirty="0" smtClean="0"/>
          </a:p>
          <a:p>
            <a:pPr lvl="1"/>
            <a:r>
              <a:rPr lang="en-US" dirty="0" smtClean="0"/>
              <a:t>Twitter </a:t>
            </a:r>
            <a:endParaRPr lang="en-US" dirty="0" smtClean="0"/>
          </a:p>
          <a:p>
            <a:pPr lvl="2"/>
            <a:r>
              <a:rPr lang="en-US" dirty="0" smtClean="0"/>
              <a:t>Twitter.com/</a:t>
            </a:r>
            <a:r>
              <a:rPr lang="en-US" dirty="0" err="1" smtClean="0"/>
              <a:t>HITBellevue</a:t>
            </a:r>
            <a:endParaRPr lang="en-US" dirty="0" smtClean="0"/>
          </a:p>
          <a:p>
            <a:pPr lvl="1"/>
            <a:r>
              <a:rPr lang="en-US" dirty="0" smtClean="0"/>
              <a:t>Networking – associations – host a meeting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Resume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Welcome Recruiters – what do you see?</a:t>
            </a:r>
          </a:p>
          <a:p>
            <a:endParaRPr lang="en-US" dirty="0" smtClean="0"/>
          </a:p>
        </p:txBody>
      </p:sp>
      <p:pic>
        <p:nvPicPr>
          <p:cNvPr id="1027" name="Picture 3" descr="C:\Documents and Settings\y.herrera-greer\Local Settings\Temporary Internet Files\Content.IE5\DYLGTLAK\MC9000310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2971800"/>
            <a:ext cx="1459535" cy="2227322"/>
          </a:xfrm>
          <a:prstGeom prst="rect">
            <a:avLst/>
          </a:prstGeom>
          <a:noFill/>
        </p:spPr>
      </p:pic>
      <p:pic>
        <p:nvPicPr>
          <p:cNvPr id="1028" name="Picture 4" descr="C:\Documents and Settings\y.herrera-greer\Local Settings\Temporary Internet Files\Content.IE5\R32IKMXE\MC90043158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400" y="685800"/>
            <a:ext cx="106680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Resume Alignment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the resume fit the job description?</a:t>
            </a:r>
            <a:endParaRPr lang="en-US" dirty="0" smtClean="0"/>
          </a:p>
          <a:p>
            <a:r>
              <a:rPr lang="en-US" dirty="0" smtClean="0"/>
              <a:t>Resume exercise </a:t>
            </a:r>
          </a:p>
          <a:p>
            <a:pPr lvl="1"/>
            <a:r>
              <a:rPr lang="en-US" dirty="0" smtClean="0"/>
              <a:t>Work in pairs </a:t>
            </a:r>
          </a:p>
          <a:p>
            <a:pPr lvl="1"/>
            <a:r>
              <a:rPr lang="en-US" dirty="0" smtClean="0"/>
              <a:t>Resume checklist </a:t>
            </a:r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2050" name="Picture 2" descr="C:\Documents and Settings\y.herrera-greer\Local Settings\Temporary Internet Files\Content.IE5\R32IKMXE\MC9002997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3124200"/>
            <a:ext cx="2008996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Linkedin</a:t>
            </a:r>
            <a:r>
              <a:rPr lang="en-US" dirty="0" smtClean="0"/>
              <a:t> Poll: Resume length should be limited to how many pages?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1524000" y="1905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105400" y="487680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91 (7%)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5715000" y="411480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291 (22%)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334000" y="3352800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192 (14%)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2557046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754 (57%)</a:t>
            </a:r>
            <a:endParaRPr lang="en-US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Resume and Cover letter tips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it easy for the employer </a:t>
            </a:r>
          </a:p>
          <a:p>
            <a:pPr lvl="1"/>
            <a:r>
              <a:rPr lang="en-US" dirty="0" smtClean="0"/>
              <a:t>Resume in </a:t>
            </a:r>
            <a:r>
              <a:rPr lang="en-US" dirty="0" err="1" smtClean="0"/>
              <a:t>pdf</a:t>
            </a:r>
            <a:r>
              <a:rPr lang="en-US" dirty="0" smtClean="0"/>
              <a:t> format (most universal)</a:t>
            </a:r>
          </a:p>
          <a:p>
            <a:pPr lvl="1"/>
            <a:r>
              <a:rPr lang="en-US" dirty="0" smtClean="0"/>
              <a:t>Name the file </a:t>
            </a:r>
            <a:r>
              <a:rPr lang="en-US" dirty="0" err="1" smtClean="0"/>
              <a:t>name_resume_excellent_EMR_Analyst</a:t>
            </a:r>
            <a:endParaRPr lang="en-US" dirty="0" smtClean="0"/>
          </a:p>
          <a:p>
            <a:pPr lvl="1"/>
            <a:r>
              <a:rPr lang="en-US" dirty="0" smtClean="0"/>
              <a:t>Cover letter in the body of the email plus attached resume</a:t>
            </a:r>
          </a:p>
          <a:p>
            <a:pPr lvl="2"/>
            <a:r>
              <a:rPr lang="en-US" dirty="0" smtClean="0"/>
              <a:t>Brevity – why I want to work for you,  what sets me apart</a:t>
            </a:r>
          </a:p>
          <a:p>
            <a:pPr lvl="2"/>
            <a:r>
              <a:rPr lang="en-US" dirty="0" smtClean="0"/>
              <a:t>No ‘sir or madam’  in cover letters 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Internships - brainstorming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strategies are you using to obtain internships?  </a:t>
            </a:r>
          </a:p>
          <a:p>
            <a:r>
              <a:rPr lang="en-US" dirty="0" smtClean="0"/>
              <a:t>Are you placing one intern at a time?</a:t>
            </a:r>
          </a:p>
          <a:p>
            <a:pPr lvl="1"/>
            <a:r>
              <a:rPr lang="en-US" dirty="0" smtClean="0"/>
              <a:t>Considered a team approach?</a:t>
            </a:r>
            <a:endParaRPr lang="en-US" dirty="0" smtClean="0"/>
          </a:p>
          <a:p>
            <a:r>
              <a:rPr lang="en-US" dirty="0" smtClean="0"/>
              <a:t>REC involvement </a:t>
            </a:r>
          </a:p>
          <a:p>
            <a:r>
              <a:rPr lang="en-US" dirty="0" smtClean="0"/>
              <a:t>Going out to smaller organizations (long term care facilities, smaller clinics, non-profit community)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098" name="Picture 2" descr="C:\Documents and Settings\y.herrera-greer\Local Settings\Temporary Internet Files\Content.IE5\85ABC9EF\MC90029969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1600200"/>
            <a:ext cx="1468304" cy="114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your attention!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868</Words>
  <Application>Microsoft Office PowerPoint</Application>
  <PresentationFormat>On-screen Show (4:3)</PresentationFormat>
  <Paragraphs>119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Employment</vt:lpstr>
      <vt:lpstr>Slide 3</vt:lpstr>
      <vt:lpstr>EMPLOYMENT SUPPORT STRATEGY</vt:lpstr>
      <vt:lpstr>Slide 5</vt:lpstr>
      <vt:lpstr>Montana Tech</vt:lpstr>
      <vt:lpstr>Slide 7</vt:lpstr>
      <vt:lpstr>Employment Support  Strategy for ONC Learners </vt:lpstr>
      <vt:lpstr>Slide 9</vt:lpstr>
      <vt:lpstr>Employment Support Strategies </vt:lpstr>
      <vt:lpstr>Slide 11</vt:lpstr>
      <vt:lpstr>Employment Strategies</vt:lpstr>
      <vt:lpstr>Slide 13</vt:lpstr>
      <vt:lpstr>Slide 14</vt:lpstr>
      <vt:lpstr>Slide 15</vt:lpstr>
      <vt:lpstr>Employment Support Strategies</vt:lpstr>
      <vt:lpstr>Resumes, Linkedin and Twitter Oh my!</vt:lpstr>
      <vt:lpstr>Common grad question</vt:lpstr>
      <vt:lpstr>Many roads can lead to a job (take them all) </vt:lpstr>
      <vt:lpstr>Resume Exercise</vt:lpstr>
      <vt:lpstr>Resume Alignment</vt:lpstr>
      <vt:lpstr>Linkedin Poll: Resume length should be limited to how many pages?</vt:lpstr>
      <vt:lpstr>Resume and Cover letter tips </vt:lpstr>
      <vt:lpstr>Internships - brainstorming</vt:lpstr>
      <vt:lpstr>Thank you for your attention!</vt:lpstr>
    </vt:vector>
  </TitlesOfParts>
  <Company>Bellevue Community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bccuser</dc:creator>
  <cp:lastModifiedBy>yvette Herrera-Greer</cp:lastModifiedBy>
  <cp:revision>15</cp:revision>
  <dcterms:created xsi:type="dcterms:W3CDTF">2011-08-08T20:49:16Z</dcterms:created>
  <dcterms:modified xsi:type="dcterms:W3CDTF">2011-08-11T22:52:41Z</dcterms:modified>
</cp:coreProperties>
</file>